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60" r:id="rId3"/>
    <p:sldId id="257" r:id="rId4"/>
    <p:sldId id="258" r:id="rId5"/>
    <p:sldId id="266" r:id="rId6"/>
    <p:sldId id="27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63" r:id="rId16"/>
    <p:sldId id="275" r:id="rId17"/>
  </p:sldIdLst>
  <p:sldSz cx="12192000" cy="6858000"/>
  <p:notesSz cx="6858000" cy="9144000"/>
  <p:embeddedFontLst>
    <p:embeddedFont>
      <p:font typeface="Calibri Light" pitchFamily="34" charset="0"/>
      <p:regular r:id="rId19"/>
      <p:italic r:id="rId20"/>
    </p:embeddedFont>
    <p:embeddedFont>
      <p:font typeface="Calibri" pitchFamily="34" charset="0"/>
      <p:regular r:id="rId21"/>
      <p:bold r:id="rId22"/>
      <p:italic r:id="rId23"/>
      <p:boldItalic r:id="rId24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06" d="100"/>
          <a:sy n="106" d="100"/>
        </p:scale>
        <p:origin x="-63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16.8.2021.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9D91BB5-C552-416F-A34B-03468055A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F4C4BFD2-56E4-4BDA-8BBE-EC8FC60F4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0B168E4B-A243-4369-86CF-A8AAC454F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BFEE3-AD95-4F25-A9BF-93BE787FD8CD}" type="datetimeFigureOut">
              <a:rPr lang="hr-HR" smtClean="0"/>
              <a:pPr/>
              <a:t>16.8.2021.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DBD0E0AE-9051-4E04-A16C-2B2AACE7D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FE95D0DD-FA4F-419C-8BF2-C5FA83D04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8905E-468F-404D-9A0B-7ADAA5EB4E2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923843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Biologija 7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ŠK</a:t>
            </a:r>
            <a:endParaRPr lang="x-none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e-sfera.hr/dodatni-digitalni-sadrzaji/88e53bdb-a383-4b81-8ff3-a757266b302e/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https://learningapps.org/watch?v=pi3xv3f2520" TargetMode="External"/><Relationship Id="rId7" Type="http://schemas.openxmlformats.org/officeDocument/2006/relationships/image" Target="../media/image22.png"/><Relationship Id="rId2" Type="http://schemas.openxmlformats.org/officeDocument/2006/relationships/hyperlink" Target="https://learningapps.org/watch?v=ph75r4vyc19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s://www.e-sfera.hr/dodatni-digitalni-sadrzaji/88e53bdb-a383-4b81-8ff3-a757266b302e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E2B60162-0D3F-4CA9-8658-76FC224154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64838" y="1411307"/>
            <a:ext cx="12192000" cy="1184409"/>
          </a:xfrm>
          <a:noFill/>
        </p:spPr>
        <p:txBody>
          <a:bodyPr>
            <a:normAutofit fontScale="90000"/>
          </a:bodyPr>
          <a:lstStyle/>
          <a:p>
            <a:r>
              <a:rPr lang="hr-HR" sz="4400" b="1" dirty="0"/>
              <a:t>Kako mogu utjecati na zdravlje svojeg sustava za kretanje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pic>
        <p:nvPicPr>
          <p:cNvPr id="4" name="Slika 3" descr="Slika na kojoj se prikazuje na otvorenom, trava, stablo, tlo&#10;&#10;Opis je automatski generiran">
            <a:extLst>
              <a:ext uri="{FF2B5EF4-FFF2-40B4-BE49-F238E27FC236}">
                <a16:creationId xmlns:a16="http://schemas.microsoft.com/office/drawing/2014/main" xmlns="" id="{16B1F70E-FB02-4D2D-8B98-D2BA975E8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35" y="2003511"/>
            <a:ext cx="5736527" cy="3821962"/>
          </a:xfrm>
          <a:prstGeom prst="rect">
            <a:avLst/>
          </a:prstGeom>
        </p:spPr>
      </p:pic>
      <p:pic>
        <p:nvPicPr>
          <p:cNvPr id="6" name="Slika 5" descr="Slika na kojoj se prikazuje stablo, na otvorenom, biljka&#10;&#10;Opis je automatski generiran">
            <a:extLst>
              <a:ext uri="{FF2B5EF4-FFF2-40B4-BE49-F238E27FC236}">
                <a16:creationId xmlns:a16="http://schemas.microsoft.com/office/drawing/2014/main" xmlns="" id="{CE0E6BD3-8228-4704-B08E-1BA08988E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03511"/>
            <a:ext cx="5732944" cy="3821963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535F1532-D8ED-4C0C-9BA0-5595DF86054D}"/>
              </a:ext>
            </a:extLst>
          </p:cNvPr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96543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AD99324B-231B-4EB2-B735-31EE254CC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3846" y="2233731"/>
            <a:ext cx="3792606" cy="43899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200" dirty="0"/>
              <a:t>Spušteno stopalo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Vježbe 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Hodati bos 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Ortopedski ulošci</a:t>
            </a:r>
          </a:p>
          <a:p>
            <a:endParaRPr lang="hr-HR" sz="3200" dirty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7" name="Slika 6" descr="Slika na kojoj se prikazuje tekst, karta&#10;&#10;Opis je automatski generiran">
            <a:extLst>
              <a:ext uri="{FF2B5EF4-FFF2-40B4-BE49-F238E27FC236}">
                <a16:creationId xmlns:a16="http://schemas.microsoft.com/office/drawing/2014/main" xmlns="" id="{E0147066-F8D1-4481-85F2-612594F7B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5699" y="1277458"/>
            <a:ext cx="4342738" cy="5091146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xmlns="" id="{C6913C34-BEE2-4535-BE79-C0F972038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846" y="1277458"/>
            <a:ext cx="4738154" cy="1325563"/>
          </a:xfrm>
        </p:spPr>
        <p:txBody>
          <a:bodyPr/>
          <a:lstStyle/>
          <a:p>
            <a:r>
              <a:rPr lang="hr-HR" b="1" dirty="0"/>
              <a:t>Nepravilnosti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24570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AAC50773-B686-4D71-9CD5-BB0F88756DAA}"/>
              </a:ext>
            </a:extLst>
          </p:cNvPr>
          <p:cNvSpPr txBox="1"/>
          <p:nvPr/>
        </p:nvSpPr>
        <p:spPr>
          <a:xfrm>
            <a:off x="6902303" y="2643802"/>
            <a:ext cx="5038559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b="1" dirty="0"/>
              <a:t>Iskrivljena kralježnica</a:t>
            </a:r>
          </a:p>
          <a:p>
            <a:endParaRPr lang="hr-HR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3200" dirty="0"/>
              <a:t>Vježbanjem ojačati mišiće </a:t>
            </a:r>
          </a:p>
          <a:p>
            <a:endParaRPr lang="hr-HR" dirty="0"/>
          </a:p>
        </p:txBody>
      </p:sp>
      <p:sp>
        <p:nvSpPr>
          <p:cNvPr id="9" name="Naslov 1">
            <a:extLst>
              <a:ext uri="{FF2B5EF4-FFF2-40B4-BE49-F238E27FC236}">
                <a16:creationId xmlns:a16="http://schemas.microsoft.com/office/drawing/2014/main" xmlns="" id="{1F98C920-57AB-41E4-B045-3D1786824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116" y="1581845"/>
            <a:ext cx="3310005" cy="861774"/>
          </a:xfrm>
        </p:spPr>
        <p:txBody>
          <a:bodyPr/>
          <a:lstStyle/>
          <a:p>
            <a:r>
              <a:rPr lang="hr-HR" b="1" dirty="0"/>
              <a:t>Nepravilnosti</a:t>
            </a:r>
            <a:endParaRPr lang="hr-HR" dirty="0"/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xmlns="" id="{6F6F3066-A7A7-4DDE-AF1D-D0AF00BA28DE}"/>
              </a:ext>
            </a:extLst>
          </p:cNvPr>
          <p:cNvSpPr/>
          <p:nvPr/>
        </p:nvSpPr>
        <p:spPr>
          <a:xfrm>
            <a:off x="2271196" y="6243671"/>
            <a:ext cx="1691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dirty="0">
                <a:hlinkClick r:id="rId2"/>
              </a:rPr>
              <a:t>Vizualno</a:t>
            </a:r>
            <a:r>
              <a:rPr lang="hr-HR" sz="2800" dirty="0"/>
              <a:t> </a:t>
            </a:r>
            <a:r>
              <a:rPr lang="hr-HR" sz="2800" dirty="0">
                <a:solidFill>
                  <a:srgbClr val="0070C0"/>
                </a:solidFill>
              </a:rPr>
              <a:t>+</a:t>
            </a:r>
            <a:endParaRPr lang="hr-HR" sz="2800" dirty="0"/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5025582B-35E7-4E9E-AD8F-27FF8102C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062" y="6141585"/>
            <a:ext cx="579059" cy="648721"/>
          </a:xfrm>
          <a:prstGeom prst="rect">
            <a:avLst/>
          </a:prstGeom>
        </p:spPr>
      </p:pic>
      <p:pic>
        <p:nvPicPr>
          <p:cNvPr id="14" name="Slika 13" descr="Slika na kojoj se prikazuje osoba, poziranje&#10;&#10;Opis je automatski generiran">
            <a:extLst>
              <a:ext uri="{FF2B5EF4-FFF2-40B4-BE49-F238E27FC236}">
                <a16:creationId xmlns:a16="http://schemas.microsoft.com/office/drawing/2014/main" xmlns="" id="{763A8DB0-141B-4155-87F0-190457809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25" y="1139490"/>
            <a:ext cx="6069102" cy="485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71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945484E0-635D-443D-A22A-EB15835E6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130" y="1378604"/>
            <a:ext cx="1968774" cy="1719072"/>
          </a:xfrm>
        </p:spPr>
        <p:txBody>
          <a:bodyPr>
            <a:normAutofit/>
          </a:bodyPr>
          <a:lstStyle/>
          <a:p>
            <a:r>
              <a:rPr lang="hr-HR" sz="4000" b="1" dirty="0"/>
              <a:t>Bolesti</a:t>
            </a:r>
            <a:endParaRPr lang="hr-HR" sz="40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491D5885-E26E-4C5C-A0A2-A74C7384F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569464"/>
            <a:ext cx="6851904" cy="1719072"/>
          </a:xfrm>
        </p:spPr>
        <p:txBody>
          <a:bodyPr anchor="ctr">
            <a:normAutofit/>
          </a:bodyPr>
          <a:lstStyle/>
          <a:p>
            <a:r>
              <a:rPr lang="hr-HR" sz="3200" dirty="0"/>
              <a:t>Rahitis</a:t>
            </a:r>
          </a:p>
          <a:p>
            <a:r>
              <a:rPr lang="hr-HR" sz="3200" dirty="0"/>
              <a:t>Deformacija kostiju</a:t>
            </a:r>
          </a:p>
          <a:p>
            <a:r>
              <a:rPr lang="hr-HR" sz="3200" dirty="0" smtClean="0"/>
              <a:t>Nedostatak </a:t>
            </a:r>
            <a:r>
              <a:rPr lang="hr-HR" sz="3200" dirty="0"/>
              <a:t>kalcija i vitamina D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D324BEC9-2AB0-43F1-A96B-58FE798DF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76" y="1526050"/>
            <a:ext cx="5602843" cy="427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378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CBAC71FE-6810-4ACA-A4F9-50ED7AC3E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367" y="1839127"/>
            <a:ext cx="5819633" cy="4364725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491D5885-E26E-4C5C-A0A2-A74C7384F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2444" y="1257711"/>
            <a:ext cx="5113189" cy="58207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4000" b="1" dirty="0"/>
              <a:t>Osteoporoza</a:t>
            </a:r>
          </a:p>
          <a:p>
            <a:pPr>
              <a:lnSpc>
                <a:spcPct val="150000"/>
              </a:lnSpc>
              <a:defRPr/>
            </a:pPr>
            <a:r>
              <a:rPr lang="hr-HR" sz="3200" dirty="0"/>
              <a:t>Kosti krhke i lomljive kosti</a:t>
            </a:r>
          </a:p>
          <a:p>
            <a:pPr>
              <a:lnSpc>
                <a:spcPct val="150000"/>
              </a:lnSpc>
              <a:defRPr/>
            </a:pPr>
            <a:r>
              <a:rPr lang="hr-HR" sz="3200" dirty="0"/>
              <a:t>Žene u starijoj dobi</a:t>
            </a:r>
          </a:p>
          <a:p>
            <a:pPr>
              <a:lnSpc>
                <a:spcPct val="150000"/>
              </a:lnSpc>
              <a:defRPr/>
            </a:pPr>
            <a:r>
              <a:rPr lang="hr-HR" sz="3200" dirty="0" smtClean="0"/>
              <a:t> </a:t>
            </a:r>
            <a:r>
              <a:rPr lang="hr-HR" sz="3200" dirty="0" smtClean="0"/>
              <a:t>Kalcij – </a:t>
            </a:r>
            <a:r>
              <a:rPr lang="hr-HR" sz="3200" dirty="0" smtClean="0"/>
              <a:t>mliječni proizvodi</a:t>
            </a:r>
          </a:p>
          <a:p>
            <a:pPr>
              <a:lnSpc>
                <a:spcPct val="150000"/>
              </a:lnSpc>
              <a:defRPr/>
            </a:pPr>
            <a:r>
              <a:rPr lang="hr-HR" sz="3200" dirty="0" smtClean="0"/>
              <a:t>Vitamin </a:t>
            </a:r>
            <a:r>
              <a:rPr lang="hr-HR" sz="3200" dirty="0"/>
              <a:t>D – plava riba, sunce</a:t>
            </a:r>
          </a:p>
          <a:p>
            <a:pPr>
              <a:lnSpc>
                <a:spcPct val="150000"/>
              </a:lnSpc>
              <a:defRPr/>
            </a:pPr>
            <a:r>
              <a:rPr lang="hr-HR" sz="3200" dirty="0"/>
              <a:t>Tjelesna aktivnost</a:t>
            </a:r>
          </a:p>
          <a:p>
            <a:pPr marL="0" indent="0">
              <a:buNone/>
            </a:pP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xmlns="" val="212309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tekst, karta&#10;&#10;Opis je automatski generiran">
            <a:extLst>
              <a:ext uri="{FF2B5EF4-FFF2-40B4-BE49-F238E27FC236}">
                <a16:creationId xmlns:a16="http://schemas.microsoft.com/office/drawing/2014/main" xmlns="" id="{52BEDC19-B7E9-4C65-BFEB-8D9F07E560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3006" y="1524840"/>
            <a:ext cx="5150280" cy="5150280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xmlns="" id="{7E935336-C772-441F-94BB-350DF10BE3E9}"/>
              </a:ext>
            </a:extLst>
          </p:cNvPr>
          <p:cNvSpPr txBox="1"/>
          <p:nvPr/>
        </p:nvSpPr>
        <p:spPr>
          <a:xfrm>
            <a:off x="7041720" y="4868987"/>
            <a:ext cx="515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00B050"/>
                </a:solidFill>
              </a:rPr>
              <a:t>Istraži s pomoću različitih modela važnost položaja i oblika kostiju</a:t>
            </a:r>
          </a:p>
          <a:p>
            <a:r>
              <a:rPr lang="hr-HR" sz="2800" i="1" dirty="0">
                <a:solidFill>
                  <a:srgbClr val="00B050"/>
                </a:solidFill>
              </a:rPr>
              <a:t>RB str 34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AC9079E9-6233-4DCC-94BA-108331D04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7156" y="4350782"/>
            <a:ext cx="542591" cy="518205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87FC0293-6E5F-4CD7-972E-9C7D0A653895}"/>
              </a:ext>
            </a:extLst>
          </p:cNvPr>
          <p:cNvSpPr txBox="1"/>
          <p:nvPr/>
        </p:nvSpPr>
        <p:spPr>
          <a:xfrm>
            <a:off x="7041720" y="4360531"/>
            <a:ext cx="1125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/>
              <a:t>Istraži </a:t>
            </a:r>
          </a:p>
        </p:txBody>
      </p:sp>
    </p:spTree>
    <p:extLst>
      <p:ext uri="{BB962C8B-B14F-4D97-AF65-F5344CB8AC3E}">
        <p14:creationId xmlns:p14="http://schemas.microsoft.com/office/powerpoint/2010/main" xmlns="" val="61210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5D85C037-0D0A-44D1-B6F6-1D7872CBDA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5001" y="1252024"/>
            <a:ext cx="10793961" cy="560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8997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xmlns="" id="{6D289B87-BEA4-43CE-B937-8FCFC01107CE}"/>
              </a:ext>
            </a:extLst>
          </p:cNvPr>
          <p:cNvSpPr txBox="1">
            <a:spLocks/>
          </p:cNvSpPr>
          <p:nvPr/>
        </p:nvSpPr>
        <p:spPr>
          <a:xfrm>
            <a:off x="998339" y="1833076"/>
            <a:ext cx="10312086" cy="4586066"/>
          </a:xfrm>
          <a:prstGeom prst="rect">
            <a:avLst/>
          </a:prstGeom>
          <a:noFill/>
          <a:ln w="76200">
            <a:solidFill>
              <a:srgbClr val="B0EED5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</a:pPr>
            <a:r>
              <a:rPr lang="hr-HR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BC8307B9-8DCD-46BB-B447-E2DBCA706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3961" y="2115671"/>
            <a:ext cx="9656297" cy="3902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dirty="0">
                <a:hlinkClick r:id="rId2"/>
              </a:rPr>
              <a:t>Provjeri znanje</a:t>
            </a:r>
            <a:r>
              <a:rPr lang="hr-HR" sz="2400" u="sng" dirty="0">
                <a:solidFill>
                  <a:schemeClr val="accent5">
                    <a:lumMod val="75000"/>
                  </a:schemeClr>
                </a:solidFill>
                <a:hlinkClick r:id="rId2"/>
              </a:rPr>
              <a:t> </a:t>
            </a:r>
            <a:r>
              <a:rPr lang="hr-HR" sz="2400" u="sng" dirty="0" smtClean="0">
                <a:solidFill>
                  <a:schemeClr val="accent5">
                    <a:lumMod val="75000"/>
                  </a:schemeClr>
                </a:solidFill>
              </a:rPr>
              <a:t>–</a:t>
            </a:r>
            <a:r>
              <a:rPr lang="hr-HR" sz="2400" u="sng" dirty="0" smtClean="0">
                <a:solidFill>
                  <a:schemeClr val="accent5">
                    <a:lumMod val="75000"/>
                  </a:schemeClr>
                </a:solidFill>
                <a:hlinkClick r:id="rId2"/>
              </a:rPr>
              <a:t> </a:t>
            </a:r>
            <a:r>
              <a:rPr lang="hr-HR" sz="2400" dirty="0">
                <a:hlinkClick r:id="rId2"/>
              </a:rPr>
              <a:t>Ozljede i bolesti sustava organa za kretanje</a:t>
            </a:r>
            <a:endParaRPr lang="hr-HR" sz="2400" dirty="0"/>
          </a:p>
          <a:p>
            <a:pPr marL="0" indent="0">
              <a:buNone/>
            </a:pPr>
            <a:endParaRPr lang="hr-HR" sz="2400" dirty="0"/>
          </a:p>
          <a:p>
            <a:pPr marL="0" indent="0">
              <a:buNone/>
            </a:pPr>
            <a:endParaRPr lang="hr-HR" sz="2400" dirty="0" smtClean="0"/>
          </a:p>
          <a:p>
            <a:pPr marL="0" indent="0">
              <a:buNone/>
            </a:pPr>
            <a:endParaRPr lang="hr-HR" sz="2400" dirty="0"/>
          </a:p>
          <a:p>
            <a:pPr marL="0" indent="0">
              <a:buNone/>
            </a:pPr>
            <a:r>
              <a:rPr lang="hr-H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4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Kako mogu utjecati na zdravlje svojeg sustava za kretanje</a:t>
            </a:r>
            <a:endParaRPr lang="hr-H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sz="2400" dirty="0"/>
          </a:p>
          <a:p>
            <a:pPr marL="0" indent="0">
              <a:buNone/>
            </a:pPr>
            <a:endParaRPr lang="hr-HR" sz="2400" dirty="0"/>
          </a:p>
          <a:p>
            <a:pPr marL="0" indent="0">
              <a:buNone/>
            </a:pPr>
            <a:r>
              <a:rPr lang="hr-HR" sz="2400" dirty="0">
                <a:latin typeface="Arial" pitchFamily="34" charset="0"/>
                <a:cs typeface="Arial" pitchFamily="34" charset="0"/>
                <a:hlinkClick r:id="rId4"/>
              </a:rPr>
              <a:t>Provjeri znanje </a:t>
            </a:r>
            <a:endParaRPr lang="hr-HR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4FF0AA91-AAD8-4503-B0F6-DCF26D861E4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06686" y="1623083"/>
            <a:ext cx="828772" cy="847518"/>
          </a:xfrm>
          <a:prstGeom prst="rect">
            <a:avLst/>
          </a:prstGeom>
          <a:noFill/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xmlns="" id="{C209DA8C-90E8-4814-8646-81CB5BFB4EB6}"/>
              </a:ext>
            </a:extLst>
          </p:cNvPr>
          <p:cNvSpPr txBox="1"/>
          <p:nvPr/>
        </p:nvSpPr>
        <p:spPr>
          <a:xfrm>
            <a:off x="4318214" y="1165868"/>
            <a:ext cx="3068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dirty="0"/>
              <a:t>Provjeri znanje 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81A32380-B8A2-48AA-A9D6-531FDCC4F2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7507" y="1940652"/>
            <a:ext cx="1336399" cy="1336399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4FF34DFF-CC03-49E7-9988-B98C2C23B0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3211" y="4912509"/>
            <a:ext cx="1377402" cy="1377402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632B3E32-9901-4A4C-AFC3-D5A0B98CBC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28302" y="3534125"/>
            <a:ext cx="1378384" cy="137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0672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D499A3D4-9C34-46A6-802E-38845DF06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499" y="1237957"/>
            <a:ext cx="8820443" cy="556678"/>
          </a:xfrm>
        </p:spPr>
        <p:txBody>
          <a:bodyPr>
            <a:noAutofit/>
          </a:bodyPr>
          <a:lstStyle/>
          <a:p>
            <a:pPr algn="ctr"/>
            <a:r>
              <a:rPr lang="hr-HR" sz="3600" dirty="0"/>
              <a:t>Objasni izreku „</a:t>
            </a:r>
            <a:r>
              <a:rPr lang="hr-HR" sz="3600" b="1" dirty="0"/>
              <a:t>U zdravom tijelu zdrav duh</a:t>
            </a:r>
            <a:r>
              <a:rPr lang="hr-HR" sz="3600" dirty="0"/>
              <a:t>”</a:t>
            </a:r>
          </a:p>
        </p:txBody>
      </p:sp>
      <p:pic>
        <p:nvPicPr>
          <p:cNvPr id="1026" name="Picture 2" descr="Children'S, Children, Asian, Man, Children Playing, Boy">
            <a:extLst>
              <a:ext uri="{FF2B5EF4-FFF2-40B4-BE49-F238E27FC236}">
                <a16:creationId xmlns:a16="http://schemas.microsoft.com/office/drawing/2014/main" xmlns="" id="{0BEDF86B-C82E-47E0-B147-6D3BDDD5D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5803" y="1902553"/>
            <a:ext cx="7169834" cy="477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4318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17D5E753-25DB-4ED2-8DE6-105956D84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1083" y="1395978"/>
            <a:ext cx="3667039" cy="1676603"/>
          </a:xfrm>
        </p:spPr>
        <p:txBody>
          <a:bodyPr>
            <a:normAutofit/>
          </a:bodyPr>
          <a:lstStyle/>
          <a:p>
            <a:r>
              <a:rPr lang="hr-HR" sz="3700" b="1" dirty="0"/>
              <a:t>Na zdravlje sustava za kretanje utječe: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2316AFD1-0FD0-49A8-AA4F-7BF7CD131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1085" y="3193366"/>
            <a:ext cx="3667037" cy="3327009"/>
          </a:xfrm>
        </p:spPr>
        <p:txBody>
          <a:bodyPr>
            <a:normAutofit/>
          </a:bodyPr>
          <a:lstStyle/>
          <a:p>
            <a:r>
              <a:rPr lang="hr-HR" sz="3200" dirty="0"/>
              <a:t>Kretanje</a:t>
            </a:r>
          </a:p>
          <a:p>
            <a:r>
              <a:rPr lang="hr-HR" sz="3200" dirty="0"/>
              <a:t>Redovite tjelovježba</a:t>
            </a:r>
          </a:p>
          <a:p>
            <a:r>
              <a:rPr lang="hr-HR" sz="3200" dirty="0"/>
              <a:t>Pravilna prehrana</a:t>
            </a:r>
          </a:p>
          <a:p>
            <a:endParaRPr lang="hr-HR" sz="1800" dirty="0"/>
          </a:p>
        </p:txBody>
      </p:sp>
      <p:pic>
        <p:nvPicPr>
          <p:cNvPr id="5" name="Slika 4" descr="Slika na kojoj se prikazuje stablo, na otvorenom, šuma, trava&#10;&#10;Opis je automatski generiran">
            <a:extLst>
              <a:ext uri="{FF2B5EF4-FFF2-40B4-BE49-F238E27FC236}">
                <a16:creationId xmlns:a16="http://schemas.microsoft.com/office/drawing/2014/main" xmlns="" id="{43F9D698-7106-4A98-8B36-865E4B9B05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410" b="-2"/>
          <a:stretch/>
        </p:blipFill>
        <p:spPr>
          <a:xfrm>
            <a:off x="224757" y="1395978"/>
            <a:ext cx="6620545" cy="533929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75622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7C574DB-B390-4D7C-8012-129585F17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827" y="1357005"/>
            <a:ext cx="3667039" cy="890045"/>
          </a:xfrm>
        </p:spPr>
        <p:txBody>
          <a:bodyPr>
            <a:normAutofit/>
          </a:bodyPr>
          <a:lstStyle/>
          <a:p>
            <a:r>
              <a:rPr lang="hr-HR" b="1" dirty="0"/>
              <a:t>Ozljede kostiju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C932DBB3-6445-48F6-B9C6-F4F4E1C32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2437" y="2616438"/>
            <a:ext cx="3667037" cy="1625124"/>
          </a:xfrm>
        </p:spPr>
        <p:txBody>
          <a:bodyPr>
            <a:normAutofit/>
          </a:bodyPr>
          <a:lstStyle/>
          <a:p>
            <a:r>
              <a:rPr lang="hr-HR" sz="3200" dirty="0"/>
              <a:t>Otvoreni prijelom</a:t>
            </a:r>
          </a:p>
          <a:p>
            <a:endParaRPr lang="hr-HR" sz="3200" dirty="0"/>
          </a:p>
          <a:p>
            <a:r>
              <a:rPr lang="hr-HR" sz="3200" dirty="0"/>
              <a:t>Zatvoreni prijelom </a:t>
            </a:r>
          </a:p>
          <a:p>
            <a:pPr marL="0" indent="0">
              <a:buNone/>
            </a:pPr>
            <a:endParaRPr lang="hr-HR" sz="3500" dirty="0"/>
          </a:p>
          <a:p>
            <a:pPr marL="0" indent="0">
              <a:buNone/>
            </a:pPr>
            <a:endParaRPr lang="hr-HR" sz="1800" dirty="0"/>
          </a:p>
        </p:txBody>
      </p:sp>
      <p:pic>
        <p:nvPicPr>
          <p:cNvPr id="7" name="Slika 6" descr="Slika na kojoj se prikazuje rendgenska snimka, na zatvorenom&#10;&#10;Opis je automatski generiran">
            <a:extLst>
              <a:ext uri="{FF2B5EF4-FFF2-40B4-BE49-F238E27FC236}">
                <a16:creationId xmlns:a16="http://schemas.microsoft.com/office/drawing/2014/main" xmlns="" id="{AF62B37B-7766-41BC-B4C3-38245722D4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138" r="1" b="16031"/>
          <a:stretch/>
        </p:blipFill>
        <p:spPr>
          <a:xfrm>
            <a:off x="518629" y="1384598"/>
            <a:ext cx="5961998" cy="480819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111515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osoba, žena, odjeća, stajanje&#10;&#10;Opis je automatski generiran">
            <a:extLst>
              <a:ext uri="{FF2B5EF4-FFF2-40B4-BE49-F238E27FC236}">
                <a16:creationId xmlns:a16="http://schemas.microsoft.com/office/drawing/2014/main" xmlns="" id="{97BCC30A-A9F0-492A-B821-534CBE69FA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6485" b="-1"/>
          <a:stretch/>
        </p:blipFill>
        <p:spPr>
          <a:xfrm>
            <a:off x="377863" y="2264445"/>
            <a:ext cx="4817804" cy="4374513"/>
          </a:xfrm>
          <a:prstGeom prst="rect">
            <a:avLst/>
          </a:prstGeom>
          <a:effectLst/>
        </p:spPr>
      </p:pic>
      <p:sp>
        <p:nvSpPr>
          <p:cNvPr id="7" name="Naslov 1">
            <a:extLst>
              <a:ext uri="{FF2B5EF4-FFF2-40B4-BE49-F238E27FC236}">
                <a16:creationId xmlns:a16="http://schemas.microsoft.com/office/drawing/2014/main" xmlns="" id="{6E401D26-ACDC-4E19-83B3-21130BD74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6862" y="1282237"/>
            <a:ext cx="6401228" cy="551116"/>
          </a:xfrm>
        </p:spPr>
        <p:txBody>
          <a:bodyPr>
            <a:normAutofit fontScale="90000"/>
          </a:bodyPr>
          <a:lstStyle/>
          <a:p>
            <a:r>
              <a:rPr lang="hr-HR" b="1" dirty="0"/>
              <a:t>Imobilizacija</a:t>
            </a:r>
            <a:endParaRPr lang="hr-HR" dirty="0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AF9427BC-09B8-41F9-9779-44A5BBA98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9123" y="2333046"/>
            <a:ext cx="6363726" cy="423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6330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1">
            <a:extLst>
              <a:ext uri="{FF2B5EF4-FFF2-40B4-BE49-F238E27FC236}">
                <a16:creationId xmlns:a16="http://schemas.microsoft.com/office/drawing/2014/main" xmlns="" id="{6E401D26-ACDC-4E19-83B3-21130BD74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5146" y="1345471"/>
            <a:ext cx="5472761" cy="890045"/>
          </a:xfrm>
        </p:spPr>
        <p:txBody>
          <a:bodyPr>
            <a:normAutofit/>
          </a:bodyPr>
          <a:lstStyle/>
          <a:p>
            <a:r>
              <a:rPr lang="hr-HR" sz="3600" b="1" dirty="0"/>
              <a:t>Ozljede kostiju – prva pomoć</a:t>
            </a:r>
            <a:endParaRPr lang="hr-HR" sz="36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543209AC-AB59-4793-AEC6-EE34BE9DF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9812" y="2455558"/>
            <a:ext cx="5839825" cy="327321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200" dirty="0"/>
              <a:t>Imobilizacija – stavljanje u nepokretan položaj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Longeta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Gips</a:t>
            </a:r>
          </a:p>
          <a:p>
            <a:endParaRPr lang="hr-HR" sz="1800" dirty="0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225BE7F7-28C3-4E94-8454-DFD5855A8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529" y="1620436"/>
            <a:ext cx="5164112" cy="437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29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314857B-1796-4102-B84F-116FCC9DC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8" y="1340022"/>
            <a:ext cx="6096001" cy="1676603"/>
          </a:xfrm>
        </p:spPr>
        <p:txBody>
          <a:bodyPr>
            <a:normAutofit/>
          </a:bodyPr>
          <a:lstStyle/>
          <a:p>
            <a:r>
              <a:rPr lang="hr-HR" b="1" dirty="0"/>
              <a:t>Ozljede zglobova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16F804F0-4847-4333-93D2-196D141B6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2204663"/>
            <a:ext cx="5953487" cy="431348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r-HR" sz="3600" b="1" dirty="0"/>
              <a:t>Uganuće</a:t>
            </a:r>
            <a:r>
              <a:rPr lang="hr-HR" sz="3200" dirty="0"/>
              <a:t> 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Istezanje ligamenta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Hladni oblozi, elastični zavoj, mirovanje</a:t>
            </a:r>
          </a:p>
        </p:txBody>
      </p:sp>
      <p:pic>
        <p:nvPicPr>
          <p:cNvPr id="6" name="Slika 5" descr="Slika na kojoj se prikazuje mješinac, zamagljenost&#10;&#10;Opis je automatski generiran">
            <a:extLst>
              <a:ext uri="{FF2B5EF4-FFF2-40B4-BE49-F238E27FC236}">
                <a16:creationId xmlns:a16="http://schemas.microsoft.com/office/drawing/2014/main" xmlns="" id="{F48AAD24-0C2B-4881-8474-FAF5B34B7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15" y="1250114"/>
            <a:ext cx="4992191" cy="526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032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16F804F0-4847-4333-93D2-196D141B6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1654" y="1481643"/>
            <a:ext cx="6569613" cy="513017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r-HR" sz="3200" b="1" dirty="0"/>
              <a:t>Iščašenje 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Zglobna glavica izađe iz zglobne čašice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Namještanje zgloba, imobilizacija, mirovanje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A118F66A-1757-4299-85B2-603C719AE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881" y="1174652"/>
            <a:ext cx="3492455" cy="568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733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24337C8-E4AA-43E2-803D-9DF18050B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7016" y="1280163"/>
            <a:ext cx="3667039" cy="1676603"/>
          </a:xfrm>
        </p:spPr>
        <p:txBody>
          <a:bodyPr>
            <a:normAutofit/>
          </a:bodyPr>
          <a:lstStyle/>
          <a:p>
            <a:r>
              <a:rPr lang="hr-HR" b="1" dirty="0"/>
              <a:t>Ozljede mišića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0FD6A644-F0AB-4F40-B1CA-A0C3EB895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7693" y="2352762"/>
            <a:ext cx="3667037" cy="378541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200" dirty="0"/>
              <a:t>Puknuće mišića 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Puknuće tetive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Operacija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A71E3D46-C8F9-427E-BF7F-83FCC1DA7D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492" b="29805"/>
          <a:stretch/>
        </p:blipFill>
        <p:spPr>
          <a:xfrm>
            <a:off x="0" y="1280163"/>
            <a:ext cx="6916329" cy="55778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282147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169</Words>
  <Application>Microsoft Office PowerPoint</Application>
  <PresentationFormat>Custom</PresentationFormat>
  <Paragraphs>61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 Light</vt:lpstr>
      <vt:lpstr>Calibri</vt:lpstr>
      <vt:lpstr>Times New Roman</vt:lpstr>
      <vt:lpstr>Office Theme</vt:lpstr>
      <vt:lpstr>Kako mogu utjecati na zdravlje svojeg sustava za kretanje </vt:lpstr>
      <vt:lpstr>Objasni izreku „U zdravom tijelu zdrav duh”</vt:lpstr>
      <vt:lpstr>Na zdravlje sustava za kretanje utječe:</vt:lpstr>
      <vt:lpstr>Ozljede kostiju</vt:lpstr>
      <vt:lpstr>Imobilizacija</vt:lpstr>
      <vt:lpstr>Ozljede kostiju – prva pomoć</vt:lpstr>
      <vt:lpstr>Ozljede zglobova</vt:lpstr>
      <vt:lpstr>Slide 8</vt:lpstr>
      <vt:lpstr>Ozljede mišića</vt:lpstr>
      <vt:lpstr>Nepravilnosti</vt:lpstr>
      <vt:lpstr>Nepravilnosti</vt:lpstr>
      <vt:lpstr>Bolesti</vt:lpstr>
      <vt:lpstr>Slide 13</vt:lpstr>
      <vt:lpstr>Slide 14</vt:lpstr>
      <vt:lpstr>Slide 15</vt:lpstr>
      <vt:lpstr>Slide 16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sk-mpovalec</cp:lastModifiedBy>
  <cp:revision>46</cp:revision>
  <dcterms:created xsi:type="dcterms:W3CDTF">2021-01-04T08:54:24Z</dcterms:created>
  <dcterms:modified xsi:type="dcterms:W3CDTF">2021-08-16T12:19:28Z</dcterms:modified>
</cp:coreProperties>
</file>